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94A136F5-400E-4F3B-9B53-D915ADFD2C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913" y="5892800"/>
            <a:ext cx="1526687" cy="847732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0CB50B1-C2F2-4B19-8155-964A6C2CED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3800" y="5892797"/>
            <a:ext cx="2319868" cy="847734"/>
          </a:xfrm>
        </p:spPr>
        <p:txBody>
          <a:bodyPr>
            <a:noAutofit/>
          </a:bodyPr>
          <a:lstStyle/>
          <a:p>
            <a:pPr algn="ctr"/>
            <a:r>
              <a:rPr lang="fr-FR" sz="1200" dirty="0"/>
              <a:t>FORUM ECONOMICO</a:t>
            </a:r>
            <a:br>
              <a:rPr lang="fr-FR" sz="1200" dirty="0"/>
            </a:br>
            <a:r>
              <a:rPr lang="fr-FR" sz="1200" dirty="0"/>
              <a:t>MARCHE – NORD AFRICA</a:t>
            </a:r>
            <a:br>
              <a:rPr lang="fr-FR" sz="1200" dirty="0"/>
            </a:br>
            <a:r>
              <a:rPr lang="fr-FR" sz="1200" dirty="0"/>
              <a:t>ANCONA 9 APRILE 2026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5A4206C-6776-4338-8AE0-A533C81E03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7113" y="5892798"/>
            <a:ext cx="1526687" cy="847733"/>
          </a:xfrm>
          <a:prstGeom prst="rect">
            <a:avLst/>
          </a:prstGeom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4C54BD4E-8753-4271-A4B8-ACD4A5BD02E0}"/>
              </a:ext>
            </a:extLst>
          </p:cNvPr>
          <p:cNvSpPr txBox="1">
            <a:spLocks/>
          </p:cNvSpPr>
          <p:nvPr/>
        </p:nvSpPr>
        <p:spPr>
          <a:xfrm>
            <a:off x="4800600" y="1803397"/>
            <a:ext cx="2319868" cy="8477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sz="1200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5D5883C-4617-4A68-9849-E57210300E3D}"/>
              </a:ext>
            </a:extLst>
          </p:cNvPr>
          <p:cNvSpPr txBox="1"/>
          <p:nvPr/>
        </p:nvSpPr>
        <p:spPr>
          <a:xfrm>
            <a:off x="1938868" y="1058331"/>
            <a:ext cx="892386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000" dirty="0">
                <a:latin typeface="Bahnschrift" panose="020B0502040204020203" pitchFamily="34" charset="0"/>
              </a:rPr>
              <a:t>TUNISI – LE MARCHE</a:t>
            </a:r>
          </a:p>
          <a:p>
            <a:pPr algn="ctr"/>
            <a:endParaRPr lang="it-IT" sz="4000" dirty="0">
              <a:latin typeface="Bahnschrift" panose="020B0502040204020203" pitchFamily="34" charset="0"/>
            </a:endParaRPr>
          </a:p>
          <a:p>
            <a:pPr algn="ctr"/>
            <a:r>
              <a:rPr lang="it-IT" sz="4000" dirty="0">
                <a:latin typeface="Bahnschrift" panose="020B0502040204020203" pitchFamily="34" charset="0"/>
              </a:rPr>
              <a:t>VERSO UN PARTENARIATO ECONOMICO PROFICUO</a:t>
            </a:r>
          </a:p>
        </p:txBody>
      </p:sp>
    </p:spTree>
    <p:extLst>
      <p:ext uri="{BB962C8B-B14F-4D97-AF65-F5344CB8AC3E}">
        <p14:creationId xmlns:p14="http://schemas.microsoft.com/office/powerpoint/2010/main" val="289011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94A136F5-400E-4F3B-9B53-D915ADFD2C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913" y="5892800"/>
            <a:ext cx="1526687" cy="847732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0CB50B1-C2F2-4B19-8155-964A6C2CED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3800" y="5892797"/>
            <a:ext cx="2319868" cy="847734"/>
          </a:xfrm>
        </p:spPr>
        <p:txBody>
          <a:bodyPr>
            <a:noAutofit/>
          </a:bodyPr>
          <a:lstStyle/>
          <a:p>
            <a:pPr algn="ctr"/>
            <a:r>
              <a:rPr lang="fr-FR" sz="1200" dirty="0"/>
              <a:t>FORUM ECONOMICO</a:t>
            </a:r>
            <a:br>
              <a:rPr lang="fr-FR" sz="1200" dirty="0"/>
            </a:br>
            <a:r>
              <a:rPr lang="fr-FR" sz="1200" dirty="0"/>
              <a:t>MARCHE – NORD AFRICA</a:t>
            </a:r>
            <a:br>
              <a:rPr lang="fr-FR" sz="1200" dirty="0"/>
            </a:br>
            <a:r>
              <a:rPr lang="fr-FR" sz="1200" dirty="0"/>
              <a:t>ANCONA 9 APRILE 2026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5A4206C-6776-4338-8AE0-A533C81E03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7113" y="5892798"/>
            <a:ext cx="1526687" cy="847733"/>
          </a:xfrm>
          <a:prstGeom prst="rect">
            <a:avLst/>
          </a:prstGeom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4C54BD4E-8753-4271-A4B8-ACD4A5BD02E0}"/>
              </a:ext>
            </a:extLst>
          </p:cNvPr>
          <p:cNvSpPr txBox="1">
            <a:spLocks/>
          </p:cNvSpPr>
          <p:nvPr/>
        </p:nvSpPr>
        <p:spPr>
          <a:xfrm>
            <a:off x="4800600" y="1803397"/>
            <a:ext cx="2319868" cy="8477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sz="1200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5D5883C-4617-4A68-9849-E57210300E3D}"/>
              </a:ext>
            </a:extLst>
          </p:cNvPr>
          <p:cNvSpPr txBox="1"/>
          <p:nvPr/>
        </p:nvSpPr>
        <p:spPr>
          <a:xfrm>
            <a:off x="2260600" y="268549"/>
            <a:ext cx="89238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800" b="1" dirty="0">
                <a:latin typeface="Calibri" panose="020F0502020204030204" pitchFamily="34" charset="0"/>
                <a:ea typeface="Calibri" panose="020F0502020204030204" pitchFamily="34" charset="0"/>
              </a:rPr>
              <a:t> UNA COOPERAZIONE</a:t>
            </a:r>
            <a:r>
              <a:rPr lang="it-IT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BILATERALE SEMPRE IN</a:t>
            </a:r>
            <a:r>
              <a:rPr lang="it-IT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CRESCITA </a:t>
            </a:r>
            <a:endParaRPr lang="fr-FR" sz="5400" b="1" dirty="0">
              <a:latin typeface="Bahnschrift" panose="020B0502040204020203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0D30EF8-EDB2-472F-AFCF-C3A182DF7F44}"/>
              </a:ext>
            </a:extLst>
          </p:cNvPr>
          <p:cNvSpPr txBox="1"/>
          <p:nvPr/>
        </p:nvSpPr>
        <p:spPr>
          <a:xfrm>
            <a:off x="2260600" y="2188974"/>
            <a:ext cx="89238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Tunisia al centro del Piano Mattei</a:t>
            </a:r>
            <a:endParaRPr lang="fr-FR" sz="4800" dirty="0">
              <a:latin typeface="Bahnschrift" panose="020B0502040204020203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7228EAE-0548-4286-BFD3-6EA3C8708349}"/>
              </a:ext>
            </a:extLst>
          </p:cNvPr>
          <p:cNvSpPr txBox="1"/>
          <p:nvPr/>
        </p:nvSpPr>
        <p:spPr>
          <a:xfrm>
            <a:off x="2260600" y="2805543"/>
            <a:ext cx="892386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</a:rPr>
              <a:t>La c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lassifica 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</a:rPr>
              <a:t>dell’Italia, nel 2022 come primo 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partner commerciale della Tunisia, rappresenta un chiaro esempio della solidità dei nostri rapporti economici</a:t>
            </a:r>
            <a:endParaRPr lang="fr-FR" sz="4800" dirty="0">
              <a:latin typeface="Bahnschrift" panose="020B0502040204020203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B4E1982-3923-4616-8D64-50DB3C590A4B}"/>
              </a:ext>
            </a:extLst>
          </p:cNvPr>
          <p:cNvSpPr txBox="1"/>
          <p:nvPr/>
        </p:nvSpPr>
        <p:spPr>
          <a:xfrm>
            <a:off x="3310467" y="4262258"/>
            <a:ext cx="77724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400" b="1" dirty="0"/>
              <a:t>Una fiducia reciproca e un terreno favorevole per sviluppare iniziative comuni innovative, rafforzare i nostri scambi e creare nuove opportunità di investimento e cooperazione.</a:t>
            </a:r>
            <a:endParaRPr lang="fr-FR" sz="2400" b="1" dirty="0"/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D6CFEF67-5577-4B87-93FB-A1B89C61B9B4}"/>
              </a:ext>
            </a:extLst>
          </p:cNvPr>
          <p:cNvSpPr/>
          <p:nvPr/>
        </p:nvSpPr>
        <p:spPr>
          <a:xfrm>
            <a:off x="2108200" y="461408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626D1EC-106F-43EA-8F0C-D9923140115F}"/>
              </a:ext>
            </a:extLst>
          </p:cNvPr>
          <p:cNvSpPr txBox="1"/>
          <p:nvPr/>
        </p:nvSpPr>
        <p:spPr>
          <a:xfrm>
            <a:off x="2260600" y="1229784"/>
            <a:ext cx="892386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just">
              <a:defRPr sz="2400">
                <a:latin typeface="Calibri" panose="020F0502020204030204" pitchFamily="34" charset="0"/>
                <a:ea typeface="Calibri" panose="020F0502020204030204" pitchFamily="34" charset="0"/>
              </a:defRPr>
            </a:lvl1pPr>
          </a:lstStyle>
          <a:p>
            <a:r>
              <a:rPr lang="it-IT" dirty="0"/>
              <a:t>Tunisia e Italia: relazioni caratterizzate da una profonda amicizia e da un partenariato strategico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8453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94A136F5-400E-4F3B-9B53-D915ADFD2C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913" y="5892800"/>
            <a:ext cx="1526687" cy="847732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0CB50B1-C2F2-4B19-8155-964A6C2CED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3800" y="5892797"/>
            <a:ext cx="2319868" cy="847734"/>
          </a:xfrm>
        </p:spPr>
        <p:txBody>
          <a:bodyPr>
            <a:noAutofit/>
          </a:bodyPr>
          <a:lstStyle/>
          <a:p>
            <a:pPr algn="ctr"/>
            <a:r>
              <a:rPr lang="fr-FR" sz="1200" dirty="0"/>
              <a:t>FORUM ECONOMICO</a:t>
            </a:r>
            <a:br>
              <a:rPr lang="fr-FR" sz="1200" dirty="0"/>
            </a:br>
            <a:r>
              <a:rPr lang="fr-FR" sz="1200" dirty="0"/>
              <a:t>MARCHE – NORD AFRICA</a:t>
            </a:r>
            <a:br>
              <a:rPr lang="fr-FR" sz="1200" dirty="0"/>
            </a:br>
            <a:r>
              <a:rPr lang="fr-FR" sz="1200" dirty="0"/>
              <a:t>ANCONA 9 APRILE 2026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5A4206C-6776-4338-8AE0-A533C81E03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7113" y="5892798"/>
            <a:ext cx="1526687" cy="847733"/>
          </a:xfrm>
          <a:prstGeom prst="rect">
            <a:avLst/>
          </a:prstGeom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4C54BD4E-8753-4271-A4B8-ACD4A5BD02E0}"/>
              </a:ext>
            </a:extLst>
          </p:cNvPr>
          <p:cNvSpPr txBox="1">
            <a:spLocks/>
          </p:cNvSpPr>
          <p:nvPr/>
        </p:nvSpPr>
        <p:spPr>
          <a:xfrm>
            <a:off x="4800600" y="1803397"/>
            <a:ext cx="2319868" cy="8477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sz="1200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5D5883C-4617-4A68-9849-E57210300E3D}"/>
              </a:ext>
            </a:extLst>
          </p:cNvPr>
          <p:cNvSpPr txBox="1"/>
          <p:nvPr/>
        </p:nvSpPr>
        <p:spPr>
          <a:xfrm>
            <a:off x="1896533" y="544810"/>
            <a:ext cx="89238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800" b="1" dirty="0"/>
              <a:t>Potenziale Economico della Tunisia </a:t>
            </a:r>
            <a:endParaRPr lang="fr-FR" sz="2800" b="1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7228EAE-0548-4286-BFD3-6EA3C8708349}"/>
              </a:ext>
            </a:extLst>
          </p:cNvPr>
          <p:cNvSpPr txBox="1"/>
          <p:nvPr/>
        </p:nvSpPr>
        <p:spPr>
          <a:xfrm>
            <a:off x="2260600" y="1857932"/>
            <a:ext cx="89238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400" b="1" dirty="0"/>
              <a:t>La Tunisia gode di numerosi vantaggi comparativi:</a:t>
            </a:r>
            <a:endParaRPr lang="fr-FR" sz="6600" b="1" dirty="0">
              <a:latin typeface="Bahnschrift" panose="020B0502040204020203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0C043E5-9E97-43E0-8756-96E7C60EEA70}"/>
              </a:ext>
            </a:extLst>
          </p:cNvPr>
          <p:cNvSpPr txBox="1"/>
          <p:nvPr/>
        </p:nvSpPr>
        <p:spPr>
          <a:xfrm>
            <a:off x="2277533" y="3162984"/>
            <a:ext cx="89238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dirty="0"/>
              <a:t>QUALITÀ DELLE RISORSE UMANE</a:t>
            </a:r>
            <a:endParaRPr lang="fr-FR" sz="5400" dirty="0">
              <a:latin typeface="Bahnschrift" panose="020B0502040204020203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3BCBC6E-E5E1-41D5-96CA-9BEAAD9197DB}"/>
              </a:ext>
            </a:extLst>
          </p:cNvPr>
          <p:cNvSpPr txBox="1"/>
          <p:nvPr/>
        </p:nvSpPr>
        <p:spPr>
          <a:xfrm>
            <a:off x="2277533" y="2466465"/>
            <a:ext cx="89238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dirty="0"/>
              <a:t>POSIZIONE GEOGRAFICA</a:t>
            </a:r>
            <a:endParaRPr lang="fr-FR" sz="5400" dirty="0">
              <a:latin typeface="Bahnschrift" panose="020B0502040204020203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D4B89EA-FBDD-4795-A1CA-43515DB214F5}"/>
              </a:ext>
            </a:extLst>
          </p:cNvPr>
          <p:cNvSpPr txBox="1"/>
          <p:nvPr/>
        </p:nvSpPr>
        <p:spPr>
          <a:xfrm>
            <a:off x="2260600" y="3780144"/>
            <a:ext cx="89238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dirty="0"/>
              <a:t>POLITICHE GOVERNATIVE FAVOREVOLI AGLI INVESTIMENTI </a:t>
            </a:r>
            <a:endParaRPr lang="fr-FR" sz="5400" dirty="0">
              <a:latin typeface="Bahnschrift" panose="020B0502040204020203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86207DF-1414-4472-8469-509B24CCCED7}"/>
              </a:ext>
            </a:extLst>
          </p:cNvPr>
          <p:cNvSpPr txBox="1"/>
          <p:nvPr/>
        </p:nvSpPr>
        <p:spPr>
          <a:xfrm>
            <a:off x="2260600" y="4473097"/>
            <a:ext cx="89238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dirty="0"/>
              <a:t>APERTURA VERSO ALTRI MERCATI PROMETTENTI</a:t>
            </a:r>
            <a:endParaRPr lang="fr-FR" sz="54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074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94A136F5-400E-4F3B-9B53-D915ADFD2C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913" y="5892800"/>
            <a:ext cx="1526687" cy="847732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0CB50B1-C2F2-4B19-8155-964A6C2CED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3800" y="5892797"/>
            <a:ext cx="2319868" cy="847734"/>
          </a:xfrm>
        </p:spPr>
        <p:txBody>
          <a:bodyPr>
            <a:noAutofit/>
          </a:bodyPr>
          <a:lstStyle/>
          <a:p>
            <a:pPr algn="ctr"/>
            <a:r>
              <a:rPr lang="fr-FR" sz="1200" dirty="0"/>
              <a:t>FORUM ECONOMICO</a:t>
            </a:r>
            <a:br>
              <a:rPr lang="fr-FR" sz="1200" dirty="0"/>
            </a:br>
            <a:r>
              <a:rPr lang="fr-FR" sz="1200" dirty="0"/>
              <a:t>MARCHE – NORD AFRICA</a:t>
            </a:r>
            <a:br>
              <a:rPr lang="fr-FR" sz="1200" dirty="0"/>
            </a:br>
            <a:r>
              <a:rPr lang="fr-FR" sz="1200" dirty="0"/>
              <a:t>ANCONA 9 APRILE 2026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5A4206C-6776-4338-8AE0-A533C81E03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7113" y="5892798"/>
            <a:ext cx="1526687" cy="847733"/>
          </a:xfrm>
          <a:prstGeom prst="rect">
            <a:avLst/>
          </a:prstGeom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4C54BD4E-8753-4271-A4B8-ACD4A5BD02E0}"/>
              </a:ext>
            </a:extLst>
          </p:cNvPr>
          <p:cNvSpPr txBox="1">
            <a:spLocks/>
          </p:cNvSpPr>
          <p:nvPr/>
        </p:nvSpPr>
        <p:spPr>
          <a:xfrm>
            <a:off x="4800600" y="1803397"/>
            <a:ext cx="2319868" cy="8477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sz="1200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5D5883C-4617-4A68-9849-E57210300E3D}"/>
              </a:ext>
            </a:extLst>
          </p:cNvPr>
          <p:cNvSpPr txBox="1"/>
          <p:nvPr/>
        </p:nvSpPr>
        <p:spPr>
          <a:xfrm>
            <a:off x="2099734" y="416469"/>
            <a:ext cx="89238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800" b="1" dirty="0"/>
              <a:t>Potenziale Economico della Tunisia </a:t>
            </a:r>
            <a:endParaRPr lang="fr-FR" sz="2800" b="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3BCBC6E-E5E1-41D5-96CA-9BEAAD9197DB}"/>
              </a:ext>
            </a:extLst>
          </p:cNvPr>
          <p:cNvSpPr txBox="1"/>
          <p:nvPr/>
        </p:nvSpPr>
        <p:spPr>
          <a:xfrm>
            <a:off x="2260600" y="1187890"/>
            <a:ext cx="892386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000" b="1" dirty="0"/>
              <a:t>POSIZIONE GEOGRAFICA:</a:t>
            </a:r>
            <a:endParaRPr lang="fr-FR" sz="6000" b="1" dirty="0">
              <a:latin typeface="Bahnschrift" panose="020B0502040204020203" pitchFamily="34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1EA454A-FD3A-4CEF-AE81-92F6EFEF00BF}"/>
              </a:ext>
            </a:extLst>
          </p:cNvPr>
          <p:cNvSpPr txBox="1"/>
          <p:nvPr/>
        </p:nvSpPr>
        <p:spPr>
          <a:xfrm>
            <a:off x="2260600" y="1710512"/>
            <a:ext cx="89238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dirty="0"/>
              <a:t>Situata nel cuore del Mediterraneo, vicina all’Europa e a due passi dall’Italia (1 ora e 15 minuti da Roma, 35 minuti dalla Sicilia), alle porte di un continente africano in pieno sviluppo</a:t>
            </a:r>
            <a:endParaRPr lang="fr-FR" sz="5400" b="1" dirty="0">
              <a:latin typeface="Bahnschrift" panose="020B0502040204020203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80C3E54-8AC1-47A4-86ED-8B7DD2C6CDF2}"/>
              </a:ext>
            </a:extLst>
          </p:cNvPr>
          <p:cNvSpPr txBox="1"/>
          <p:nvPr/>
        </p:nvSpPr>
        <p:spPr>
          <a:xfrm>
            <a:off x="3014133" y="4405320"/>
            <a:ext cx="791633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b="1" dirty="0"/>
              <a:t>La Tunisia : una destinazione privilegiata per gli investimenti, nonché per il commercio e la produzione di beni e servizi</a:t>
            </a:r>
            <a:endParaRPr lang="fr-FR" sz="6000" b="1" dirty="0">
              <a:latin typeface="Bahnschrift" panose="020B0502040204020203" pitchFamily="34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69515AF6-8FFD-4756-B05D-01DD477DB018}"/>
              </a:ext>
            </a:extLst>
          </p:cNvPr>
          <p:cNvSpPr txBox="1"/>
          <p:nvPr/>
        </p:nvSpPr>
        <p:spPr>
          <a:xfrm>
            <a:off x="2294467" y="2548516"/>
            <a:ext cx="89238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dirty="0"/>
              <a:t>La Tunisia è membro della Zona di libero scambio continentale africana (ZLECAf) e del Mercato comune dell’Africa orientale e meridionale (COMESA)</a:t>
            </a:r>
            <a:endParaRPr lang="fr-FR" sz="6000" b="1" dirty="0">
              <a:latin typeface="Bahnschrift" panose="020B0502040204020203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BCBC30F2-4AD5-47D6-A509-42349D2B08B6}"/>
              </a:ext>
            </a:extLst>
          </p:cNvPr>
          <p:cNvSpPr txBox="1"/>
          <p:nvPr/>
        </p:nvSpPr>
        <p:spPr>
          <a:xfrm>
            <a:off x="2294467" y="3420141"/>
            <a:ext cx="89238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dirty="0"/>
              <a:t>La Tunisia offre anche un accesso privilegiato ai mercati mondiali, grazie a una vasta rete di accordi commerciali e di investimento</a:t>
            </a:r>
            <a:endParaRPr lang="fr-FR" sz="6000" b="1" dirty="0">
              <a:latin typeface="Bahnschrift" panose="020B0502040204020203" pitchFamily="34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7FF0B59C-DD6F-4BE0-9FB6-5211350C6286}"/>
              </a:ext>
            </a:extLst>
          </p:cNvPr>
          <p:cNvSpPr txBox="1"/>
          <p:nvPr/>
        </p:nvSpPr>
        <p:spPr>
          <a:xfrm>
            <a:off x="3014133" y="5025916"/>
            <a:ext cx="791633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b="1" dirty="0"/>
              <a:t>La Tunisia: una piattaforma strategica per le imprese che desiderano accedere facilmente a molteplici mercati regionali ed internazionali</a:t>
            </a:r>
            <a:endParaRPr lang="fr-FR" sz="6000" b="1" dirty="0">
              <a:latin typeface="Bahnschrift" panose="020B0502040204020203" pitchFamily="34" charset="0"/>
            </a:endParaRPr>
          </a:p>
        </p:txBody>
      </p:sp>
      <p:sp>
        <p:nvSpPr>
          <p:cNvPr id="3" name="Flèche : droite 2">
            <a:extLst>
              <a:ext uri="{FF2B5EF4-FFF2-40B4-BE49-F238E27FC236}">
                <a16:creationId xmlns:a16="http://schemas.microsoft.com/office/drawing/2014/main" id="{2DD08BFF-EFEA-4DD9-BF8B-732D71D6C29B}"/>
              </a:ext>
            </a:extLst>
          </p:cNvPr>
          <p:cNvSpPr/>
          <p:nvPr/>
        </p:nvSpPr>
        <p:spPr>
          <a:xfrm>
            <a:off x="2260600" y="4619003"/>
            <a:ext cx="694264" cy="2189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 : droite 20">
            <a:extLst>
              <a:ext uri="{FF2B5EF4-FFF2-40B4-BE49-F238E27FC236}">
                <a16:creationId xmlns:a16="http://schemas.microsoft.com/office/drawing/2014/main" id="{F3AF420E-7107-418B-81C1-0CBD8459F5EA}"/>
              </a:ext>
            </a:extLst>
          </p:cNvPr>
          <p:cNvSpPr/>
          <p:nvPr/>
        </p:nvSpPr>
        <p:spPr>
          <a:xfrm>
            <a:off x="2260600" y="5361170"/>
            <a:ext cx="694264" cy="2189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2543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7" grpId="0"/>
      <p:bldP spid="18" grpId="0"/>
      <p:bldP spid="19" grpId="0"/>
      <p:bldP spid="20" grpId="0"/>
      <p:bldP spid="3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94A136F5-400E-4F3B-9B53-D915ADFD2C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913" y="5892800"/>
            <a:ext cx="1526687" cy="847732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0CB50B1-C2F2-4B19-8155-964A6C2CED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3800" y="5892797"/>
            <a:ext cx="2319868" cy="847734"/>
          </a:xfrm>
        </p:spPr>
        <p:txBody>
          <a:bodyPr>
            <a:noAutofit/>
          </a:bodyPr>
          <a:lstStyle/>
          <a:p>
            <a:pPr algn="ctr"/>
            <a:r>
              <a:rPr lang="fr-FR" sz="1200" dirty="0"/>
              <a:t>FORUM ECONOMICO</a:t>
            </a:r>
            <a:br>
              <a:rPr lang="fr-FR" sz="1200" dirty="0"/>
            </a:br>
            <a:r>
              <a:rPr lang="fr-FR" sz="1200" dirty="0"/>
              <a:t>MARCHE – NORD AFRICA</a:t>
            </a:r>
            <a:br>
              <a:rPr lang="fr-FR" sz="1200" dirty="0"/>
            </a:br>
            <a:r>
              <a:rPr lang="fr-FR" sz="1200" dirty="0"/>
              <a:t>ANCONA 9 APRILE 2026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5A4206C-6776-4338-8AE0-A533C81E03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7113" y="5892798"/>
            <a:ext cx="1526687" cy="847733"/>
          </a:xfrm>
          <a:prstGeom prst="rect">
            <a:avLst/>
          </a:prstGeom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4C54BD4E-8753-4271-A4B8-ACD4A5BD02E0}"/>
              </a:ext>
            </a:extLst>
          </p:cNvPr>
          <p:cNvSpPr txBox="1">
            <a:spLocks/>
          </p:cNvSpPr>
          <p:nvPr/>
        </p:nvSpPr>
        <p:spPr>
          <a:xfrm>
            <a:off x="4800600" y="1803397"/>
            <a:ext cx="2319868" cy="8477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sz="1200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5D5883C-4617-4A68-9849-E57210300E3D}"/>
              </a:ext>
            </a:extLst>
          </p:cNvPr>
          <p:cNvSpPr txBox="1"/>
          <p:nvPr/>
        </p:nvSpPr>
        <p:spPr>
          <a:xfrm>
            <a:off x="2099734" y="416469"/>
            <a:ext cx="89238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800" b="1" dirty="0"/>
              <a:t>Potenziale Economico della Tunisia </a:t>
            </a:r>
            <a:endParaRPr lang="fr-FR" sz="2800" b="1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1EA454A-FD3A-4CEF-AE81-92F6EFEF00BF}"/>
              </a:ext>
            </a:extLst>
          </p:cNvPr>
          <p:cNvSpPr txBox="1"/>
          <p:nvPr/>
        </p:nvSpPr>
        <p:spPr>
          <a:xfrm>
            <a:off x="2260600" y="1706489"/>
            <a:ext cx="89238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dirty="0"/>
              <a:t>Incentivi finanziari e fiscali per incoraggiare gli investimenti</a:t>
            </a:r>
            <a:endParaRPr lang="fr-FR" sz="6600" b="1" dirty="0">
              <a:latin typeface="Bahnschrift" panose="020B0502040204020203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80C3E54-8AC1-47A4-86ED-8B7DD2C6CDF2}"/>
              </a:ext>
            </a:extLst>
          </p:cNvPr>
          <p:cNvSpPr txBox="1"/>
          <p:nvPr/>
        </p:nvSpPr>
        <p:spPr>
          <a:xfrm>
            <a:off x="2954864" y="4883473"/>
            <a:ext cx="79163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b="1" dirty="0"/>
              <a:t>La Tunisia: un partner affidabile, sicuro e attraente per gli investitori stranieri</a:t>
            </a:r>
            <a:endParaRPr lang="fr-FR" sz="6600" b="1" dirty="0">
              <a:latin typeface="Bahnschrift" panose="020B0502040204020203" pitchFamily="34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69515AF6-8FFD-4756-B05D-01DD477DB018}"/>
              </a:ext>
            </a:extLst>
          </p:cNvPr>
          <p:cNvSpPr txBox="1"/>
          <p:nvPr/>
        </p:nvSpPr>
        <p:spPr>
          <a:xfrm>
            <a:off x="2260600" y="2115341"/>
            <a:ext cx="89238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dirty="0"/>
              <a:t>L’insediamento di attività industriali ed economiche in zone specializzate dotate di infrastrutture moderne</a:t>
            </a:r>
            <a:endParaRPr lang="fr-FR" sz="6600" b="1" dirty="0">
              <a:latin typeface="Bahnschrift" panose="020B0502040204020203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BCBC30F2-4AD5-47D6-A509-42349D2B08B6}"/>
              </a:ext>
            </a:extLst>
          </p:cNvPr>
          <p:cNvSpPr txBox="1"/>
          <p:nvPr/>
        </p:nvSpPr>
        <p:spPr>
          <a:xfrm>
            <a:off x="2260600" y="2802812"/>
            <a:ext cx="89238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dirty="0"/>
              <a:t>Procedure giuridiche e amministrative semplificate, nonché un accompagnamento strutturato alla creazione di imprese</a:t>
            </a:r>
            <a:endParaRPr lang="fr-FR" sz="6600" b="1" dirty="0">
              <a:latin typeface="Bahnschrift" panose="020B0502040204020203" pitchFamily="34" charset="0"/>
            </a:endParaRPr>
          </a:p>
        </p:txBody>
      </p:sp>
      <p:sp>
        <p:nvSpPr>
          <p:cNvPr id="3" name="Flèche : droite 2">
            <a:extLst>
              <a:ext uri="{FF2B5EF4-FFF2-40B4-BE49-F238E27FC236}">
                <a16:creationId xmlns:a16="http://schemas.microsoft.com/office/drawing/2014/main" id="{2DD08BFF-EFEA-4DD9-BF8B-732D71D6C29B}"/>
              </a:ext>
            </a:extLst>
          </p:cNvPr>
          <p:cNvSpPr/>
          <p:nvPr/>
        </p:nvSpPr>
        <p:spPr>
          <a:xfrm>
            <a:off x="2260600" y="4991399"/>
            <a:ext cx="694264" cy="2189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29161C40-AD5F-4915-84AB-1B10E7FE672E}"/>
              </a:ext>
            </a:extLst>
          </p:cNvPr>
          <p:cNvSpPr txBox="1"/>
          <p:nvPr/>
        </p:nvSpPr>
        <p:spPr>
          <a:xfrm>
            <a:off x="2260600" y="1230756"/>
            <a:ext cx="892386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000" b="1" dirty="0"/>
              <a:t>POLITICHE GOVERNATIVE FAVOREVOLI AGLI INVESTIMENTI: </a:t>
            </a:r>
            <a:endParaRPr lang="fr-FR" sz="6000" b="1" dirty="0">
              <a:latin typeface="Bahnschrift" panose="020B0502040204020203" pitchFamily="34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602E5504-3B11-48EA-BF40-3957D9324329}"/>
              </a:ext>
            </a:extLst>
          </p:cNvPr>
          <p:cNvSpPr txBox="1"/>
          <p:nvPr/>
        </p:nvSpPr>
        <p:spPr>
          <a:xfrm>
            <a:off x="2260600" y="3495405"/>
            <a:ext cx="89238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dirty="0"/>
              <a:t>Strutture governative come la FIPA, che dispone di una rete di uffici attraverso il mondo di cui una rappresentanza a Milano</a:t>
            </a:r>
            <a:endParaRPr lang="fr-FR" sz="6600" b="1" dirty="0">
              <a:latin typeface="Bahnschrift" panose="020B0502040204020203" pitchFamily="34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5D3CE71C-5572-4729-9D40-3FA8E58D5748}"/>
              </a:ext>
            </a:extLst>
          </p:cNvPr>
          <p:cNvSpPr txBox="1"/>
          <p:nvPr/>
        </p:nvSpPr>
        <p:spPr>
          <a:xfrm>
            <a:off x="2260600" y="4150144"/>
            <a:ext cx="89238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dirty="0"/>
              <a:t>Una stabilità politica che offre un clima favorevole all’insediamento degli investimenti diretti stranieri</a:t>
            </a:r>
            <a:endParaRPr lang="fr-FR" sz="6600" b="1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319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3" grpId="0" animBg="1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94A136F5-400E-4F3B-9B53-D915ADFD2C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913" y="5892800"/>
            <a:ext cx="1526687" cy="847732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0CB50B1-C2F2-4B19-8155-964A6C2CED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3800" y="5892797"/>
            <a:ext cx="2319868" cy="847734"/>
          </a:xfrm>
        </p:spPr>
        <p:txBody>
          <a:bodyPr>
            <a:noAutofit/>
          </a:bodyPr>
          <a:lstStyle/>
          <a:p>
            <a:pPr algn="ctr"/>
            <a:r>
              <a:rPr lang="fr-FR" sz="1200" dirty="0"/>
              <a:t>FORUM ECONOMICO</a:t>
            </a:r>
            <a:br>
              <a:rPr lang="fr-FR" sz="1200" dirty="0"/>
            </a:br>
            <a:r>
              <a:rPr lang="fr-FR" sz="1200" dirty="0"/>
              <a:t>MARCHE – NORD AFRICA</a:t>
            </a:r>
            <a:br>
              <a:rPr lang="fr-FR" sz="1200" dirty="0"/>
            </a:br>
            <a:r>
              <a:rPr lang="fr-FR" sz="1200" dirty="0"/>
              <a:t>ANCONA 9 APRILE 2026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5A4206C-6776-4338-8AE0-A533C81E03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7113" y="5892798"/>
            <a:ext cx="1526687" cy="847733"/>
          </a:xfrm>
          <a:prstGeom prst="rect">
            <a:avLst/>
          </a:prstGeom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4C54BD4E-8753-4271-A4B8-ACD4A5BD02E0}"/>
              </a:ext>
            </a:extLst>
          </p:cNvPr>
          <p:cNvSpPr txBox="1">
            <a:spLocks/>
          </p:cNvSpPr>
          <p:nvPr/>
        </p:nvSpPr>
        <p:spPr>
          <a:xfrm>
            <a:off x="4800600" y="1803397"/>
            <a:ext cx="2319868" cy="8477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sz="1200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5D5883C-4617-4A68-9849-E57210300E3D}"/>
              </a:ext>
            </a:extLst>
          </p:cNvPr>
          <p:cNvSpPr txBox="1"/>
          <p:nvPr/>
        </p:nvSpPr>
        <p:spPr>
          <a:xfrm>
            <a:off x="2099734" y="416469"/>
            <a:ext cx="89238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800" b="1" dirty="0"/>
              <a:t>Potenziale Economico della Tunisia </a:t>
            </a:r>
            <a:endParaRPr lang="fr-FR" sz="2800" b="1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E57B010-3AE0-4A6F-9626-A2A5EEF79757}"/>
              </a:ext>
            </a:extLst>
          </p:cNvPr>
          <p:cNvSpPr txBox="1"/>
          <p:nvPr/>
        </p:nvSpPr>
        <p:spPr>
          <a:xfrm>
            <a:off x="1920590" y="2112391"/>
            <a:ext cx="89238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200" b="1" i="1" dirty="0"/>
              <a:t>CONCLUSIONE</a:t>
            </a:r>
            <a:r>
              <a:rPr lang="it-IT" sz="2000" dirty="0"/>
              <a:t> </a:t>
            </a:r>
            <a:endParaRPr lang="fr-FR" sz="2000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8FE7C1D-7046-4201-AAD1-3E090BB971DC}"/>
              </a:ext>
            </a:extLst>
          </p:cNvPr>
          <p:cNvSpPr txBox="1"/>
          <p:nvPr/>
        </p:nvSpPr>
        <p:spPr>
          <a:xfrm>
            <a:off x="1701801" y="2821495"/>
            <a:ext cx="8923866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000" dirty="0"/>
              <a:t>Partenariato fondato sulla logica di reciproco vantaggio al servizio dello sviluppo e del successo di entrambi i nostri Paesi nell’ambito di relazioni privilegiate a tutti livelli</a:t>
            </a:r>
          </a:p>
          <a:p>
            <a:pPr algn="just"/>
            <a:endParaRPr lang="fr-FR" sz="2000" dirty="0"/>
          </a:p>
          <a:p>
            <a:pPr algn="just"/>
            <a:r>
              <a:rPr lang="it-IT" sz="2000" dirty="0"/>
              <a:t>Fattori essenziali alla prosperità offrendo un clima competitivo, un quadro stabile e sicuro, nonché moltepliche opportunità di mercato regionali ed internazionali 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680386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94A136F5-400E-4F3B-9B53-D915ADFD2C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913" y="5892800"/>
            <a:ext cx="1526687" cy="847732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0CB50B1-C2F2-4B19-8155-964A6C2CED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3800" y="5892797"/>
            <a:ext cx="2319868" cy="847734"/>
          </a:xfrm>
        </p:spPr>
        <p:txBody>
          <a:bodyPr>
            <a:noAutofit/>
          </a:bodyPr>
          <a:lstStyle/>
          <a:p>
            <a:pPr algn="ctr"/>
            <a:r>
              <a:rPr lang="fr-FR" sz="1200" dirty="0"/>
              <a:t>FORUM ECONOMICO</a:t>
            </a:r>
            <a:br>
              <a:rPr lang="fr-FR" sz="1200" dirty="0"/>
            </a:br>
            <a:r>
              <a:rPr lang="fr-FR" sz="1200" dirty="0"/>
              <a:t>MARCHE – NORD AFRICA</a:t>
            </a:r>
            <a:br>
              <a:rPr lang="fr-FR" sz="1200" dirty="0"/>
            </a:br>
            <a:r>
              <a:rPr lang="fr-FR" sz="1200" dirty="0"/>
              <a:t>ANCONA 9 APRILE 2026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5A4206C-6776-4338-8AE0-A533C81E03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7113" y="5892798"/>
            <a:ext cx="1526687" cy="84773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9F39AFC-C31B-4B19-957A-4314BD8AAF89}"/>
              </a:ext>
            </a:extLst>
          </p:cNvPr>
          <p:cNvSpPr/>
          <p:nvPr/>
        </p:nvSpPr>
        <p:spPr>
          <a:xfrm>
            <a:off x="2582300" y="2467802"/>
            <a:ext cx="672261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Grazie Per l’</a:t>
            </a:r>
            <a:r>
              <a:rPr lang="fr-FR" sz="5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attenzione</a:t>
            </a:r>
            <a:endParaRPr lang="fr-FR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r>
              <a:rPr lang="fr-FR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Ci </a:t>
            </a:r>
            <a:r>
              <a:rPr lang="fr-FR" sz="5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vediamo</a:t>
            </a:r>
            <a:r>
              <a:rPr lang="fr-FR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in </a:t>
            </a:r>
            <a:r>
              <a:rPr lang="fr-FR" sz="5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Tunisia</a:t>
            </a:r>
            <a:endParaRPr lang="fr-FR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24786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{BEA25B5A-1244-492D-8D2B-47E68E3BE80E}TF6d5feb1e-e145-43f1-b745-cb4b54c5ee97d1ca3ce8-604da7307be5</Template>
  <TotalTime>239</TotalTime>
  <Words>483</Words>
  <Application>Microsoft Office PowerPoint</Application>
  <PresentationFormat>Grand écran</PresentationFormat>
  <Paragraphs>43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Bahnschrift</vt:lpstr>
      <vt:lpstr>Calibri</vt:lpstr>
      <vt:lpstr>Tw Cen MT</vt:lpstr>
      <vt:lpstr>Circuit</vt:lpstr>
      <vt:lpstr>FORUM ECONOMICO MARCHE – NORD AFRICA ANCONA 9 APRILE 2026</vt:lpstr>
      <vt:lpstr>FORUM ECONOMICO MARCHE – NORD AFRICA ANCONA 9 APRILE 2026</vt:lpstr>
      <vt:lpstr>FORUM ECONOMICO MARCHE – NORD AFRICA ANCONA 9 APRILE 2026</vt:lpstr>
      <vt:lpstr>FORUM ECONOMICO MARCHE – NORD AFRICA ANCONA 9 APRILE 2026</vt:lpstr>
      <vt:lpstr>FORUM ECONOMICO MARCHE – NORD AFRICA ANCONA 9 APRILE 2026</vt:lpstr>
      <vt:lpstr>FORUM ECONOMICO MARCHE – NORD AFRICA ANCONA 9 APRILE 2026</vt:lpstr>
      <vt:lpstr>FORUM ECONOMICO MARCHE – NORD AFRICA ANCONA 9 APRILE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ambassade Tunisie</dc:creator>
  <cp:lastModifiedBy>ambassade Tunisie</cp:lastModifiedBy>
  <cp:revision>26</cp:revision>
  <dcterms:created xsi:type="dcterms:W3CDTF">2026-04-08T11:59:01Z</dcterms:created>
  <dcterms:modified xsi:type="dcterms:W3CDTF">2026-04-08T16:06:43Z</dcterms:modified>
</cp:coreProperties>
</file>